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64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56" d="100"/>
          <a:sy n="56" d="100"/>
        </p:scale>
        <p:origin x="6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7681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704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s://gamma.app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s://gamma.ap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s://gamma.app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s://gamma.app" TargetMode="Externa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gamma.app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s://gamma.app" TargetMode="Externa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gamma.app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s://gamma.app" TargetMode="Externa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4"/>
          <p:cNvSpPr/>
          <p:nvPr/>
        </p:nvSpPr>
        <p:spPr>
          <a:xfrm>
            <a:off x="674370" y="617220"/>
            <a:ext cx="13407389" cy="6949440"/>
          </a:xfrm>
          <a:prstGeom prst="rect">
            <a:avLst/>
          </a:prstGeom>
          <a:solidFill>
            <a:schemeClr val="accent1">
              <a:lumMod val="75000"/>
            </a:schemeClr>
          </a:solidFill>
          <a:ln/>
        </p:spPr>
        <p:txBody>
          <a:bodyPr wrap="none" rtlCol="0" anchor="t"/>
          <a:lstStyle/>
          <a:p>
            <a:pPr algn="ctr"/>
            <a:endParaRPr lang="en-IN" sz="2000" b="1" dirty="0" smtClean="0">
              <a:solidFill>
                <a:schemeClr val="bg1"/>
              </a:solidFill>
              <a:latin typeface="Algerian" panose="04020705040A02060702" pitchFamily="82" charset="0"/>
              <a:cs typeface="Times New Roman" panose="02020603050405020304" pitchFamily="18" charset="0"/>
            </a:endParaRPr>
          </a:p>
          <a:p>
            <a:pPr algn="ctr"/>
            <a:endParaRPr lang="en-IN" sz="2000" b="1" dirty="0">
              <a:solidFill>
                <a:schemeClr val="bg1"/>
              </a:solidFill>
              <a:latin typeface="Algerian" panose="04020705040A02060702" pitchFamily="82" charset="0"/>
              <a:cs typeface="Times New Roman" panose="02020603050405020304" pitchFamily="18" charset="0"/>
            </a:endParaRPr>
          </a:p>
          <a:p>
            <a:pPr algn="ctr"/>
            <a:r>
              <a:rPr lang="en-IN" sz="3600" dirty="0" smtClean="0">
                <a:solidFill>
                  <a:schemeClr val="bg1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Semester</a:t>
            </a:r>
            <a:r>
              <a:rPr lang="en-IN" sz="3600" dirty="0">
                <a:solidFill>
                  <a:schemeClr val="bg1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: UG 1</a:t>
            </a:r>
            <a:r>
              <a:rPr lang="en-IN" sz="3600" baseline="30000" dirty="0">
                <a:solidFill>
                  <a:schemeClr val="bg1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ST</a:t>
            </a:r>
            <a:r>
              <a:rPr lang="en-IN" sz="3600" dirty="0">
                <a:solidFill>
                  <a:schemeClr val="bg1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IN" sz="3600" dirty="0" smtClean="0">
              <a:solidFill>
                <a:schemeClr val="bg1"/>
              </a:solidFill>
              <a:latin typeface="Algerian" panose="04020705040A02060702" pitchFamily="82" charset="0"/>
              <a:cs typeface="Times New Roman" panose="02020603050405020304" pitchFamily="18" charset="0"/>
            </a:endParaRPr>
          </a:p>
          <a:p>
            <a:pPr algn="ctr"/>
            <a:r>
              <a:rPr lang="en-IN" sz="3600">
                <a:solidFill>
                  <a:schemeClr val="bg1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CORE Paper- I : Understanding Political Theory</a:t>
            </a:r>
          </a:p>
          <a:p>
            <a:pPr algn="ctr"/>
            <a:endParaRPr lang="en-IN" sz="3600" dirty="0" smtClean="0">
              <a:solidFill>
                <a:schemeClr val="bg1"/>
              </a:solidFill>
              <a:latin typeface="Algerian" panose="04020705040A02060702" pitchFamily="82" charset="0"/>
              <a:cs typeface="Times New Roman" panose="02020603050405020304" pitchFamily="18" charset="0"/>
            </a:endParaRPr>
          </a:p>
          <a:p>
            <a:pPr algn="ctr"/>
            <a:r>
              <a:rPr lang="en-IN" sz="3600" dirty="0" smtClean="0">
                <a:solidFill>
                  <a:schemeClr val="bg1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Unit</a:t>
            </a:r>
            <a:r>
              <a:rPr lang="en-IN" sz="3600" dirty="0">
                <a:solidFill>
                  <a:schemeClr val="bg1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: </a:t>
            </a:r>
            <a:r>
              <a:rPr lang="en-IN" sz="3600" dirty="0" smtClean="0">
                <a:solidFill>
                  <a:schemeClr val="bg1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III</a:t>
            </a:r>
            <a:endParaRPr lang="en-IN" sz="3600" dirty="0">
              <a:solidFill>
                <a:schemeClr val="bg1"/>
              </a:solidFill>
              <a:latin typeface="Algerian" panose="04020705040A02060702" pitchFamily="82" charset="0"/>
              <a:cs typeface="Times New Roman" panose="02020603050405020304" pitchFamily="18" charset="0"/>
            </a:endParaRPr>
          </a:p>
          <a:p>
            <a:pPr algn="ctr"/>
            <a:endParaRPr lang="en-IN" sz="3600" dirty="0">
              <a:solidFill>
                <a:schemeClr val="bg1"/>
              </a:solidFill>
              <a:latin typeface="Algerian" panose="04020705040A02060702" pitchFamily="82" charset="0"/>
              <a:cs typeface="Times New Roman" panose="02020603050405020304" pitchFamily="18" charset="0"/>
            </a:endParaRPr>
          </a:p>
          <a:p>
            <a:pPr algn="ctr">
              <a:lnSpc>
                <a:spcPts val="8382"/>
              </a:lnSpc>
            </a:pPr>
            <a:r>
              <a:rPr lang="en-IN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  <a:cs typeface="Times New Roman" panose="02020603050405020304" pitchFamily="18" charset="0"/>
              </a:rPr>
              <a:t>Topic Name: </a:t>
            </a:r>
            <a:r>
              <a:rPr lang="en-US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  <a:ea typeface="Asar" pitchFamily="34" charset="-122"/>
                <a:cs typeface="Asar" pitchFamily="34" charset="-120"/>
              </a:rPr>
              <a:t>Introduction to Procedural Democracy</a:t>
            </a:r>
            <a:endParaRPr lang="en-US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gerian" panose="04020705040A02060702" pitchFamily="82" charset="0"/>
            </a:endParaRPr>
          </a:p>
          <a:p>
            <a:pPr algn="ctr"/>
            <a:endParaRPr lang="en-IN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gerian" panose="04020705040A02060702" pitchFamily="82" charset="0"/>
              <a:cs typeface="Times New Roman" panose="02020603050405020304" pitchFamily="18" charset="0"/>
            </a:endParaRPr>
          </a:p>
          <a:p>
            <a:pPr algn="ctr"/>
            <a:r>
              <a:rPr lang="en-IN" sz="3600" dirty="0">
                <a:solidFill>
                  <a:schemeClr val="bg1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Presented By</a:t>
            </a:r>
          </a:p>
          <a:p>
            <a:pPr algn="ctr"/>
            <a:r>
              <a:rPr lang="en-IN" sz="3600" dirty="0" err="1">
                <a:solidFill>
                  <a:schemeClr val="bg1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Prof.</a:t>
            </a:r>
            <a:r>
              <a:rPr lang="en-IN" sz="3600" dirty="0">
                <a:solidFill>
                  <a:schemeClr val="bg1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 </a:t>
            </a:r>
            <a:r>
              <a:rPr lang="en-IN" sz="3600" dirty="0" err="1">
                <a:solidFill>
                  <a:schemeClr val="bg1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Gyanaranjan</a:t>
            </a:r>
            <a:r>
              <a:rPr lang="en-IN" sz="3600" dirty="0">
                <a:solidFill>
                  <a:schemeClr val="bg1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 </a:t>
            </a:r>
            <a:r>
              <a:rPr lang="en-IN" sz="3600" dirty="0" smtClean="0">
                <a:solidFill>
                  <a:schemeClr val="bg1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Swain</a:t>
            </a:r>
            <a:endParaRPr lang="en-IN" sz="3600" dirty="0">
              <a:solidFill>
                <a:schemeClr val="bg1"/>
              </a:solidFill>
              <a:latin typeface="Algerian" panose="04020705040A02060702" pitchFamily="8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666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9151A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63798" y="991314"/>
            <a:ext cx="7416403" cy="319325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8382"/>
              </a:lnSpc>
              <a:buNone/>
            </a:pPr>
            <a:r>
              <a:rPr lang="en-US" sz="6705" dirty="0">
                <a:solidFill>
                  <a:srgbClr val="F5F0F0"/>
                </a:solidFill>
                <a:latin typeface="Asar" pitchFamily="34" charset="0"/>
                <a:ea typeface="Asar" pitchFamily="34" charset="-122"/>
                <a:cs typeface="Asar" pitchFamily="34" charset="-120"/>
              </a:rPr>
              <a:t>Introduction to Procedural Democracy</a:t>
            </a:r>
            <a:endParaRPr lang="en-US" sz="6705" dirty="0"/>
          </a:p>
        </p:txBody>
      </p:sp>
      <p:sp>
        <p:nvSpPr>
          <p:cNvPr id="6" name="Text 2"/>
          <p:cNvSpPr/>
          <p:nvPr/>
        </p:nvSpPr>
        <p:spPr>
          <a:xfrm>
            <a:off x="863798" y="4554736"/>
            <a:ext cx="7416403" cy="197405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E2E6E9"/>
                </a:solidFill>
                <a:latin typeface="Asar" pitchFamily="34" charset="0"/>
                <a:ea typeface="Asar" pitchFamily="34" charset="-122"/>
                <a:cs typeface="Asar" pitchFamily="34" charset="-120"/>
              </a:rPr>
              <a:t>Procedural democracy is a system of government that emphasizes the importance of institutions, processes, and procedures in ensuring fair and legitimate decision-making. It focuses on the rules, mechanisms, and protocols that guide the democratic process, rather than solely on the outcomes or policies produced.</a:t>
            </a:r>
            <a:endParaRPr lang="en-US" sz="1944" dirty="0"/>
          </a:p>
        </p:txBody>
      </p:sp>
      <p:pic>
        <p:nvPicPr>
          <p:cNvPr id="10" name="Image 3" descr="preencoded.png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949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9151A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863798" y="2006441"/>
            <a:ext cx="10618946" cy="77128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6074"/>
              </a:lnSpc>
              <a:buNone/>
            </a:pPr>
            <a:r>
              <a:rPr lang="en-US" sz="4859" dirty="0">
                <a:solidFill>
                  <a:srgbClr val="F5F0F0"/>
                </a:solidFill>
                <a:latin typeface="Asar" pitchFamily="34" charset="0"/>
                <a:ea typeface="Asar" pitchFamily="34" charset="-122"/>
                <a:cs typeface="Asar" pitchFamily="34" charset="-120"/>
              </a:rPr>
              <a:t>Core Principles of Procedural Democracy</a:t>
            </a:r>
            <a:endParaRPr lang="en-US" sz="4859" dirty="0"/>
          </a:p>
        </p:txBody>
      </p:sp>
      <p:sp>
        <p:nvSpPr>
          <p:cNvPr id="5" name="Text 2"/>
          <p:cNvSpPr/>
          <p:nvPr/>
        </p:nvSpPr>
        <p:spPr>
          <a:xfrm>
            <a:off x="863798" y="3394710"/>
            <a:ext cx="3085386" cy="38552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37"/>
              </a:lnSpc>
              <a:buNone/>
            </a:pPr>
            <a:r>
              <a:rPr lang="en-US" sz="2429" dirty="0">
                <a:solidFill>
                  <a:srgbClr val="F5F0F0"/>
                </a:solidFill>
                <a:latin typeface="Asar" pitchFamily="34" charset="0"/>
                <a:ea typeface="Asar" pitchFamily="34" charset="-122"/>
                <a:cs typeface="Asar" pitchFamily="34" charset="-120"/>
              </a:rPr>
              <a:t>Transparency</a:t>
            </a:r>
            <a:endParaRPr lang="en-US" sz="2429" dirty="0"/>
          </a:p>
        </p:txBody>
      </p:sp>
      <p:sp>
        <p:nvSpPr>
          <p:cNvPr id="6" name="Text 3"/>
          <p:cNvSpPr/>
          <p:nvPr/>
        </p:nvSpPr>
        <p:spPr>
          <a:xfrm>
            <a:off x="863798" y="4027051"/>
            <a:ext cx="3898940" cy="197405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E2E6E9"/>
                </a:solidFill>
                <a:latin typeface="Asar" pitchFamily="34" charset="0"/>
                <a:ea typeface="Asar" pitchFamily="34" charset="-122"/>
                <a:cs typeface="Asar" pitchFamily="34" charset="-120"/>
              </a:rPr>
              <a:t>Procedural democracy prioritizes open and accessible decision-making, where citizens can observe and understand the decision-making process.</a:t>
            </a:r>
            <a:endParaRPr lang="en-US" sz="1944" dirty="0"/>
          </a:p>
        </p:txBody>
      </p:sp>
      <p:sp>
        <p:nvSpPr>
          <p:cNvPr id="7" name="Text 4"/>
          <p:cNvSpPr/>
          <p:nvPr/>
        </p:nvSpPr>
        <p:spPr>
          <a:xfrm>
            <a:off x="5372576" y="3394710"/>
            <a:ext cx="3085386" cy="38552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37"/>
              </a:lnSpc>
              <a:buNone/>
            </a:pPr>
            <a:r>
              <a:rPr lang="en-US" sz="2429" dirty="0">
                <a:solidFill>
                  <a:srgbClr val="F5F0F0"/>
                </a:solidFill>
                <a:latin typeface="Asar" pitchFamily="34" charset="0"/>
                <a:ea typeface="Asar" pitchFamily="34" charset="-122"/>
                <a:cs typeface="Asar" pitchFamily="34" charset="-120"/>
              </a:rPr>
              <a:t>Accountability</a:t>
            </a:r>
            <a:endParaRPr lang="en-US" sz="2429" dirty="0"/>
          </a:p>
        </p:txBody>
      </p:sp>
      <p:sp>
        <p:nvSpPr>
          <p:cNvPr id="8" name="Text 5"/>
          <p:cNvSpPr/>
          <p:nvPr/>
        </p:nvSpPr>
        <p:spPr>
          <a:xfrm>
            <a:off x="5372576" y="4027051"/>
            <a:ext cx="3898940" cy="197405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E2E6E9"/>
                </a:solidFill>
                <a:latin typeface="Asar" pitchFamily="34" charset="0"/>
                <a:ea typeface="Asar" pitchFamily="34" charset="-122"/>
                <a:cs typeface="Asar" pitchFamily="34" charset="-120"/>
              </a:rPr>
              <a:t>Leaders and representatives are held responsible for their actions and decisions through established mechanisms, such as elections and checks and balances.</a:t>
            </a:r>
            <a:endParaRPr lang="en-US" sz="1944" dirty="0"/>
          </a:p>
        </p:txBody>
      </p:sp>
      <p:sp>
        <p:nvSpPr>
          <p:cNvPr id="9" name="Text 6"/>
          <p:cNvSpPr/>
          <p:nvPr/>
        </p:nvSpPr>
        <p:spPr>
          <a:xfrm>
            <a:off x="9881354" y="3394710"/>
            <a:ext cx="3085386" cy="38552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37"/>
              </a:lnSpc>
              <a:buNone/>
            </a:pPr>
            <a:r>
              <a:rPr lang="en-US" sz="2429" dirty="0">
                <a:solidFill>
                  <a:srgbClr val="F5F0F0"/>
                </a:solidFill>
                <a:latin typeface="Asar" pitchFamily="34" charset="0"/>
                <a:ea typeface="Asar" pitchFamily="34" charset="-122"/>
                <a:cs typeface="Asar" pitchFamily="34" charset="-120"/>
              </a:rPr>
              <a:t>Fairness</a:t>
            </a:r>
            <a:endParaRPr lang="en-US" sz="2429" dirty="0"/>
          </a:p>
        </p:txBody>
      </p:sp>
      <p:sp>
        <p:nvSpPr>
          <p:cNvPr id="10" name="Text 7"/>
          <p:cNvSpPr/>
          <p:nvPr/>
        </p:nvSpPr>
        <p:spPr>
          <a:xfrm>
            <a:off x="9881354" y="4027051"/>
            <a:ext cx="3898940" cy="15792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E2E6E9"/>
                </a:solidFill>
                <a:latin typeface="Asar" pitchFamily="34" charset="0"/>
                <a:ea typeface="Asar" pitchFamily="34" charset="-122"/>
                <a:cs typeface="Asar" pitchFamily="34" charset="-120"/>
              </a:rPr>
              <a:t>The democratic process is designed to ensure that all citizens have an equal opportunity to participate and have their voices heard.</a:t>
            </a:r>
            <a:endParaRPr lang="en-US" sz="1944" dirty="0"/>
          </a:p>
        </p:txBody>
      </p:sp>
      <p:pic>
        <p:nvPicPr>
          <p:cNvPr id="11" name="Image 1" descr="preencoded.png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9151A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83419" y="1006435"/>
            <a:ext cx="7777163" cy="122062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806"/>
              </a:lnSpc>
              <a:buNone/>
            </a:pPr>
            <a:r>
              <a:rPr lang="en-US" sz="3844" dirty="0">
                <a:solidFill>
                  <a:srgbClr val="F5F0F0"/>
                </a:solidFill>
                <a:latin typeface="Asar" pitchFamily="34" charset="0"/>
                <a:ea typeface="Asar" pitchFamily="34" charset="-122"/>
                <a:cs typeface="Asar" pitchFamily="34" charset="-120"/>
              </a:rPr>
              <a:t>The Role of Institutions and Processes</a:t>
            </a:r>
            <a:endParaRPr lang="en-US" sz="3844" dirty="0"/>
          </a:p>
        </p:txBody>
      </p:sp>
      <p:sp>
        <p:nvSpPr>
          <p:cNvPr id="6" name="Shape 2"/>
          <p:cNvSpPr/>
          <p:nvPr/>
        </p:nvSpPr>
        <p:spPr>
          <a:xfrm>
            <a:off x="964883" y="2519958"/>
            <a:ext cx="22860" cy="4703207"/>
          </a:xfrm>
          <a:prstGeom prst="roundRect">
            <a:avLst>
              <a:gd name="adj" fmla="val 358811"/>
            </a:avLst>
          </a:prstGeom>
          <a:solidFill>
            <a:srgbClr val="194A99"/>
          </a:solidFill>
          <a:ln/>
        </p:spPr>
      </p:sp>
      <p:sp>
        <p:nvSpPr>
          <p:cNvPr id="7" name="Shape 3"/>
          <p:cNvSpPr/>
          <p:nvPr/>
        </p:nvSpPr>
        <p:spPr>
          <a:xfrm>
            <a:off x="1173123" y="2947868"/>
            <a:ext cx="683419" cy="22860"/>
          </a:xfrm>
          <a:prstGeom prst="roundRect">
            <a:avLst>
              <a:gd name="adj" fmla="val 358811"/>
            </a:avLst>
          </a:prstGeom>
          <a:solidFill>
            <a:srgbClr val="194A99"/>
          </a:solidFill>
          <a:ln/>
        </p:spPr>
      </p:sp>
      <p:sp>
        <p:nvSpPr>
          <p:cNvPr id="8" name="Shape 4"/>
          <p:cNvSpPr/>
          <p:nvPr/>
        </p:nvSpPr>
        <p:spPr>
          <a:xfrm>
            <a:off x="756642" y="2739628"/>
            <a:ext cx="439341" cy="439341"/>
          </a:xfrm>
          <a:prstGeom prst="roundRect">
            <a:avLst>
              <a:gd name="adj" fmla="val 18670"/>
            </a:avLst>
          </a:prstGeom>
          <a:solidFill>
            <a:srgbClr val="003180"/>
          </a:solidFill>
          <a:ln w="7620">
            <a:solidFill>
              <a:srgbClr val="194A99"/>
            </a:solidFill>
            <a:prstDash val="solid"/>
          </a:ln>
        </p:spPr>
      </p:sp>
      <p:sp>
        <p:nvSpPr>
          <p:cNvPr id="9" name="Text 5"/>
          <p:cNvSpPr/>
          <p:nvPr/>
        </p:nvSpPr>
        <p:spPr>
          <a:xfrm>
            <a:off x="908923" y="2812852"/>
            <a:ext cx="134779" cy="29289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307"/>
              </a:lnSpc>
              <a:buNone/>
            </a:pPr>
            <a:r>
              <a:rPr lang="en-US" sz="2307" dirty="0">
                <a:solidFill>
                  <a:srgbClr val="E2E6E9"/>
                </a:solidFill>
                <a:latin typeface="Asar" pitchFamily="34" charset="0"/>
                <a:ea typeface="Asar" pitchFamily="34" charset="-122"/>
                <a:cs typeface="Asar" pitchFamily="34" charset="-120"/>
              </a:rPr>
              <a:t>1</a:t>
            </a:r>
            <a:endParaRPr lang="en-US" sz="2307" dirty="0"/>
          </a:p>
        </p:txBody>
      </p:sp>
      <p:sp>
        <p:nvSpPr>
          <p:cNvPr id="10" name="Text 6"/>
          <p:cNvSpPr/>
          <p:nvPr/>
        </p:nvSpPr>
        <p:spPr>
          <a:xfrm>
            <a:off x="2050375" y="2715220"/>
            <a:ext cx="2441138" cy="30503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03"/>
              </a:lnSpc>
              <a:buNone/>
            </a:pPr>
            <a:r>
              <a:rPr lang="en-US" sz="1922" dirty="0">
                <a:solidFill>
                  <a:srgbClr val="E2E6E9"/>
                </a:solidFill>
                <a:latin typeface="Asar" pitchFamily="34" charset="0"/>
                <a:ea typeface="Asar" pitchFamily="34" charset="-122"/>
                <a:cs typeface="Asar" pitchFamily="34" charset="-120"/>
              </a:rPr>
              <a:t>Legislative Branch</a:t>
            </a:r>
            <a:endParaRPr lang="en-US" sz="1922" dirty="0"/>
          </a:p>
        </p:txBody>
      </p:sp>
      <p:sp>
        <p:nvSpPr>
          <p:cNvPr id="11" name="Text 7"/>
          <p:cNvSpPr/>
          <p:nvPr/>
        </p:nvSpPr>
        <p:spPr>
          <a:xfrm>
            <a:off x="2050375" y="3137416"/>
            <a:ext cx="6410206" cy="6248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60"/>
              </a:lnSpc>
              <a:buNone/>
            </a:pPr>
            <a:r>
              <a:rPr lang="en-US" sz="1538" dirty="0">
                <a:solidFill>
                  <a:srgbClr val="E2E6E9"/>
                </a:solidFill>
                <a:latin typeface="Asar" pitchFamily="34" charset="0"/>
                <a:ea typeface="Asar" pitchFamily="34" charset="-122"/>
                <a:cs typeface="Asar" pitchFamily="34" charset="-120"/>
              </a:rPr>
              <a:t>The legislative branch, such as parliament or congress, is responsible for crafting and passing laws through established procedures.</a:t>
            </a:r>
            <a:endParaRPr lang="en-US" sz="1538" dirty="0"/>
          </a:p>
        </p:txBody>
      </p:sp>
      <p:sp>
        <p:nvSpPr>
          <p:cNvPr id="12" name="Shape 8"/>
          <p:cNvSpPr/>
          <p:nvPr/>
        </p:nvSpPr>
        <p:spPr>
          <a:xfrm>
            <a:off x="1173123" y="4580692"/>
            <a:ext cx="683419" cy="22860"/>
          </a:xfrm>
          <a:prstGeom prst="roundRect">
            <a:avLst>
              <a:gd name="adj" fmla="val 358811"/>
            </a:avLst>
          </a:prstGeom>
          <a:solidFill>
            <a:srgbClr val="194A99"/>
          </a:solidFill>
          <a:ln/>
        </p:spPr>
      </p:sp>
      <p:sp>
        <p:nvSpPr>
          <p:cNvPr id="13" name="Shape 9"/>
          <p:cNvSpPr/>
          <p:nvPr/>
        </p:nvSpPr>
        <p:spPr>
          <a:xfrm>
            <a:off x="756642" y="4372451"/>
            <a:ext cx="439341" cy="439341"/>
          </a:xfrm>
          <a:prstGeom prst="roundRect">
            <a:avLst>
              <a:gd name="adj" fmla="val 18670"/>
            </a:avLst>
          </a:prstGeom>
          <a:solidFill>
            <a:srgbClr val="003180"/>
          </a:solidFill>
          <a:ln w="7620">
            <a:solidFill>
              <a:srgbClr val="194A99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893921" y="4445675"/>
            <a:ext cx="164663" cy="29289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307"/>
              </a:lnSpc>
              <a:buNone/>
            </a:pPr>
            <a:r>
              <a:rPr lang="en-US" sz="2307" dirty="0">
                <a:solidFill>
                  <a:srgbClr val="E2E6E9"/>
                </a:solidFill>
                <a:latin typeface="Asar" pitchFamily="34" charset="0"/>
                <a:ea typeface="Asar" pitchFamily="34" charset="-122"/>
                <a:cs typeface="Asar" pitchFamily="34" charset="-120"/>
              </a:rPr>
              <a:t>2</a:t>
            </a:r>
            <a:endParaRPr lang="en-US" sz="2307" dirty="0"/>
          </a:p>
        </p:txBody>
      </p:sp>
      <p:sp>
        <p:nvSpPr>
          <p:cNvPr id="15" name="Text 11"/>
          <p:cNvSpPr/>
          <p:nvPr/>
        </p:nvSpPr>
        <p:spPr>
          <a:xfrm>
            <a:off x="2050375" y="4348043"/>
            <a:ext cx="2441138" cy="30503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03"/>
              </a:lnSpc>
              <a:buNone/>
            </a:pPr>
            <a:r>
              <a:rPr lang="en-US" sz="1922" dirty="0">
                <a:solidFill>
                  <a:srgbClr val="E2E6E9"/>
                </a:solidFill>
                <a:latin typeface="Asar" pitchFamily="34" charset="0"/>
                <a:ea typeface="Asar" pitchFamily="34" charset="-122"/>
                <a:cs typeface="Asar" pitchFamily="34" charset="-120"/>
              </a:rPr>
              <a:t>Judicial Branch</a:t>
            </a:r>
            <a:endParaRPr lang="en-US" sz="1922" dirty="0"/>
          </a:p>
        </p:txBody>
      </p:sp>
      <p:sp>
        <p:nvSpPr>
          <p:cNvPr id="16" name="Text 12"/>
          <p:cNvSpPr/>
          <p:nvPr/>
        </p:nvSpPr>
        <p:spPr>
          <a:xfrm>
            <a:off x="2050375" y="4770239"/>
            <a:ext cx="6410206" cy="6248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60"/>
              </a:lnSpc>
              <a:buNone/>
            </a:pPr>
            <a:r>
              <a:rPr lang="en-US" sz="1538" dirty="0">
                <a:solidFill>
                  <a:srgbClr val="E2E6E9"/>
                </a:solidFill>
                <a:latin typeface="Asar" pitchFamily="34" charset="0"/>
                <a:ea typeface="Asar" pitchFamily="34" charset="-122"/>
                <a:cs typeface="Asar" pitchFamily="34" charset="-120"/>
              </a:rPr>
              <a:t>The judicial branch, including the courts, interprets and upholds the law, ensuring that the democratic process is fair and just.</a:t>
            </a:r>
            <a:endParaRPr lang="en-US" sz="1538" dirty="0"/>
          </a:p>
        </p:txBody>
      </p:sp>
      <p:sp>
        <p:nvSpPr>
          <p:cNvPr id="17" name="Shape 13"/>
          <p:cNvSpPr/>
          <p:nvPr/>
        </p:nvSpPr>
        <p:spPr>
          <a:xfrm>
            <a:off x="1173123" y="6213515"/>
            <a:ext cx="683419" cy="22860"/>
          </a:xfrm>
          <a:prstGeom prst="roundRect">
            <a:avLst>
              <a:gd name="adj" fmla="val 358811"/>
            </a:avLst>
          </a:prstGeom>
          <a:solidFill>
            <a:srgbClr val="194A99"/>
          </a:solidFill>
          <a:ln/>
        </p:spPr>
      </p:sp>
      <p:sp>
        <p:nvSpPr>
          <p:cNvPr id="18" name="Shape 14"/>
          <p:cNvSpPr/>
          <p:nvPr/>
        </p:nvSpPr>
        <p:spPr>
          <a:xfrm>
            <a:off x="756642" y="6005274"/>
            <a:ext cx="439341" cy="439341"/>
          </a:xfrm>
          <a:prstGeom prst="roundRect">
            <a:avLst>
              <a:gd name="adj" fmla="val 18670"/>
            </a:avLst>
          </a:prstGeom>
          <a:solidFill>
            <a:srgbClr val="003180"/>
          </a:solidFill>
          <a:ln w="7620">
            <a:solidFill>
              <a:srgbClr val="194A99"/>
            </a:solidFill>
            <a:prstDash val="solid"/>
          </a:ln>
        </p:spPr>
      </p:sp>
      <p:sp>
        <p:nvSpPr>
          <p:cNvPr id="19" name="Text 15"/>
          <p:cNvSpPr/>
          <p:nvPr/>
        </p:nvSpPr>
        <p:spPr>
          <a:xfrm>
            <a:off x="894636" y="6078498"/>
            <a:ext cx="163235" cy="29289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307"/>
              </a:lnSpc>
              <a:buNone/>
            </a:pPr>
            <a:r>
              <a:rPr lang="en-US" sz="2307" dirty="0">
                <a:solidFill>
                  <a:srgbClr val="E2E6E9"/>
                </a:solidFill>
                <a:latin typeface="Asar" pitchFamily="34" charset="0"/>
                <a:ea typeface="Asar" pitchFamily="34" charset="-122"/>
                <a:cs typeface="Asar" pitchFamily="34" charset="-120"/>
              </a:rPr>
              <a:t>3</a:t>
            </a:r>
            <a:endParaRPr lang="en-US" sz="2307" dirty="0"/>
          </a:p>
        </p:txBody>
      </p:sp>
      <p:sp>
        <p:nvSpPr>
          <p:cNvPr id="20" name="Text 16"/>
          <p:cNvSpPr/>
          <p:nvPr/>
        </p:nvSpPr>
        <p:spPr>
          <a:xfrm>
            <a:off x="2050375" y="5980867"/>
            <a:ext cx="2441138" cy="30503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03"/>
              </a:lnSpc>
              <a:buNone/>
            </a:pPr>
            <a:r>
              <a:rPr lang="en-US" sz="1922" dirty="0">
                <a:solidFill>
                  <a:srgbClr val="E2E6E9"/>
                </a:solidFill>
                <a:latin typeface="Asar" pitchFamily="34" charset="0"/>
                <a:ea typeface="Asar" pitchFamily="34" charset="-122"/>
                <a:cs typeface="Asar" pitchFamily="34" charset="-120"/>
              </a:rPr>
              <a:t>Electoral Processes</a:t>
            </a:r>
            <a:endParaRPr lang="en-US" sz="1922" dirty="0"/>
          </a:p>
        </p:txBody>
      </p:sp>
      <p:sp>
        <p:nvSpPr>
          <p:cNvPr id="21" name="Text 17"/>
          <p:cNvSpPr/>
          <p:nvPr/>
        </p:nvSpPr>
        <p:spPr>
          <a:xfrm>
            <a:off x="2050375" y="6403062"/>
            <a:ext cx="6410206" cy="6248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60"/>
              </a:lnSpc>
              <a:buNone/>
            </a:pPr>
            <a:r>
              <a:rPr lang="en-US" sz="1538" dirty="0">
                <a:solidFill>
                  <a:srgbClr val="E2E6E9"/>
                </a:solidFill>
                <a:latin typeface="Asar" pitchFamily="34" charset="0"/>
                <a:ea typeface="Asar" pitchFamily="34" charset="-122"/>
                <a:cs typeface="Asar" pitchFamily="34" charset="-120"/>
              </a:rPr>
              <a:t>Free and fair elections, with clear rules and regulations, are central to the functioning of a procedural democracy.</a:t>
            </a:r>
            <a:endParaRPr lang="en-US" sz="1538" dirty="0"/>
          </a:p>
        </p:txBody>
      </p:sp>
      <p:pic>
        <p:nvPicPr>
          <p:cNvPr id="22" name="Image 2" descr="preencoded.png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9151A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206847" y="1381244"/>
            <a:ext cx="7495342" cy="64317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065"/>
              </a:lnSpc>
              <a:buNone/>
            </a:pPr>
            <a:r>
              <a:rPr lang="en-US" sz="4052" dirty="0">
                <a:solidFill>
                  <a:srgbClr val="F5F0F0"/>
                </a:solidFill>
                <a:latin typeface="Asar" pitchFamily="34" charset="0"/>
                <a:ea typeface="Asar" pitchFamily="34" charset="-122"/>
                <a:cs typeface="Asar" pitchFamily="34" charset="-120"/>
              </a:rPr>
              <a:t>Critiques of Procedural Democracy</a:t>
            </a:r>
            <a:endParaRPr lang="en-US" sz="4052" dirty="0"/>
          </a:p>
        </p:txBody>
      </p:sp>
      <p:sp>
        <p:nvSpPr>
          <p:cNvPr id="6" name="Shape 2"/>
          <p:cNvSpPr/>
          <p:nvPr/>
        </p:nvSpPr>
        <p:spPr>
          <a:xfrm>
            <a:off x="6206847" y="2564725"/>
            <a:ext cx="463153" cy="463153"/>
          </a:xfrm>
          <a:prstGeom prst="roundRect">
            <a:avLst>
              <a:gd name="adj" fmla="val 18667"/>
            </a:avLst>
          </a:prstGeom>
          <a:solidFill>
            <a:srgbClr val="003180"/>
          </a:solidFill>
          <a:ln w="7620">
            <a:solidFill>
              <a:srgbClr val="194A99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6367343" y="2641878"/>
            <a:ext cx="142042" cy="30872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431"/>
              </a:lnSpc>
              <a:buNone/>
            </a:pPr>
            <a:r>
              <a:rPr lang="en-US" sz="2431" dirty="0">
                <a:solidFill>
                  <a:srgbClr val="E2E6E9"/>
                </a:solidFill>
                <a:latin typeface="Asar" pitchFamily="34" charset="0"/>
                <a:ea typeface="Asar" pitchFamily="34" charset="-122"/>
                <a:cs typeface="Asar" pitchFamily="34" charset="-120"/>
              </a:rPr>
              <a:t>1</a:t>
            </a:r>
            <a:endParaRPr lang="en-US" sz="2431" dirty="0"/>
          </a:p>
        </p:txBody>
      </p:sp>
      <p:sp>
        <p:nvSpPr>
          <p:cNvPr id="8" name="Text 4"/>
          <p:cNvSpPr/>
          <p:nvPr/>
        </p:nvSpPr>
        <p:spPr>
          <a:xfrm>
            <a:off x="6875740" y="2564725"/>
            <a:ext cx="3079790" cy="64317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33"/>
              </a:lnSpc>
              <a:buNone/>
            </a:pPr>
            <a:r>
              <a:rPr lang="en-US" sz="2026" dirty="0">
                <a:solidFill>
                  <a:srgbClr val="E2E6E9"/>
                </a:solidFill>
                <a:latin typeface="Asar" pitchFamily="34" charset="0"/>
                <a:ea typeface="Asar" pitchFamily="34" charset="-122"/>
                <a:cs typeface="Asar" pitchFamily="34" charset="-120"/>
              </a:rPr>
              <a:t>Lack of Substantive Outcomes</a:t>
            </a:r>
            <a:endParaRPr lang="en-US" sz="2026" dirty="0"/>
          </a:p>
        </p:txBody>
      </p:sp>
      <p:sp>
        <p:nvSpPr>
          <p:cNvPr id="9" name="Text 5"/>
          <p:cNvSpPr/>
          <p:nvPr/>
        </p:nvSpPr>
        <p:spPr>
          <a:xfrm>
            <a:off x="6875740" y="3331369"/>
            <a:ext cx="3079790" cy="164663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93"/>
              </a:lnSpc>
              <a:buNone/>
            </a:pPr>
            <a:r>
              <a:rPr lang="en-US" sz="1621" dirty="0">
                <a:solidFill>
                  <a:srgbClr val="E2E6E9"/>
                </a:solidFill>
                <a:latin typeface="Asar" pitchFamily="34" charset="0"/>
                <a:ea typeface="Asar" pitchFamily="34" charset="-122"/>
                <a:cs typeface="Asar" pitchFamily="34" charset="-120"/>
              </a:rPr>
              <a:t>Critics argue that procedural democracy can focus too much on the process and neglect the actual outcomes and policies that affect citizens' lives.</a:t>
            </a:r>
            <a:endParaRPr lang="en-US" sz="1621" dirty="0"/>
          </a:p>
        </p:txBody>
      </p:sp>
      <p:sp>
        <p:nvSpPr>
          <p:cNvPr id="10" name="Shape 6"/>
          <p:cNvSpPr/>
          <p:nvPr/>
        </p:nvSpPr>
        <p:spPr>
          <a:xfrm>
            <a:off x="10161270" y="2564725"/>
            <a:ext cx="463153" cy="463153"/>
          </a:xfrm>
          <a:prstGeom prst="roundRect">
            <a:avLst>
              <a:gd name="adj" fmla="val 18667"/>
            </a:avLst>
          </a:prstGeom>
          <a:solidFill>
            <a:srgbClr val="003180"/>
          </a:solidFill>
          <a:ln w="7620">
            <a:solidFill>
              <a:srgbClr val="194A99"/>
            </a:solidFill>
            <a:prstDash val="solid"/>
          </a:ln>
        </p:spPr>
      </p:sp>
      <p:sp>
        <p:nvSpPr>
          <p:cNvPr id="11" name="Text 7"/>
          <p:cNvSpPr/>
          <p:nvPr/>
        </p:nvSpPr>
        <p:spPr>
          <a:xfrm>
            <a:off x="10306050" y="2641878"/>
            <a:ext cx="173593" cy="30872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431"/>
              </a:lnSpc>
              <a:buNone/>
            </a:pPr>
            <a:r>
              <a:rPr lang="en-US" sz="2431" dirty="0">
                <a:solidFill>
                  <a:srgbClr val="E2E6E9"/>
                </a:solidFill>
                <a:latin typeface="Asar" pitchFamily="34" charset="0"/>
                <a:ea typeface="Asar" pitchFamily="34" charset="-122"/>
                <a:cs typeface="Asar" pitchFamily="34" charset="-120"/>
              </a:rPr>
              <a:t>2</a:t>
            </a:r>
            <a:endParaRPr lang="en-US" sz="2431" dirty="0"/>
          </a:p>
        </p:txBody>
      </p:sp>
      <p:sp>
        <p:nvSpPr>
          <p:cNvPr id="12" name="Text 8"/>
          <p:cNvSpPr/>
          <p:nvPr/>
        </p:nvSpPr>
        <p:spPr>
          <a:xfrm>
            <a:off x="10830163" y="2564725"/>
            <a:ext cx="3079790" cy="64317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33"/>
              </a:lnSpc>
              <a:buNone/>
            </a:pPr>
            <a:r>
              <a:rPr lang="en-US" sz="2026" dirty="0">
                <a:solidFill>
                  <a:srgbClr val="E2E6E9"/>
                </a:solidFill>
                <a:latin typeface="Asar" pitchFamily="34" charset="0"/>
                <a:ea typeface="Asar" pitchFamily="34" charset="-122"/>
                <a:cs typeface="Asar" pitchFamily="34" charset="-120"/>
              </a:rPr>
              <a:t>Exclusion of Marginalized Groups</a:t>
            </a:r>
            <a:endParaRPr lang="en-US" sz="2026" dirty="0"/>
          </a:p>
        </p:txBody>
      </p:sp>
      <p:sp>
        <p:nvSpPr>
          <p:cNvPr id="13" name="Text 9"/>
          <p:cNvSpPr/>
          <p:nvPr/>
        </p:nvSpPr>
        <p:spPr>
          <a:xfrm>
            <a:off x="10830163" y="3331369"/>
            <a:ext cx="3079790" cy="197596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93"/>
              </a:lnSpc>
              <a:buNone/>
            </a:pPr>
            <a:r>
              <a:rPr lang="en-US" sz="1621" dirty="0">
                <a:solidFill>
                  <a:srgbClr val="E2E6E9"/>
                </a:solidFill>
                <a:latin typeface="Asar" pitchFamily="34" charset="0"/>
                <a:ea typeface="Asar" pitchFamily="34" charset="-122"/>
                <a:cs typeface="Asar" pitchFamily="34" charset="-120"/>
              </a:rPr>
              <a:t>The focus on formal institutions and processes can marginalize certain groups, such as minorities and the economically disadvantaged, who may face barriers to political participation.</a:t>
            </a:r>
            <a:endParaRPr lang="en-US" sz="1621" dirty="0"/>
          </a:p>
        </p:txBody>
      </p:sp>
      <p:sp>
        <p:nvSpPr>
          <p:cNvPr id="14" name="Shape 10"/>
          <p:cNvSpPr/>
          <p:nvPr/>
        </p:nvSpPr>
        <p:spPr>
          <a:xfrm>
            <a:off x="6206847" y="5744647"/>
            <a:ext cx="463153" cy="463153"/>
          </a:xfrm>
          <a:prstGeom prst="roundRect">
            <a:avLst>
              <a:gd name="adj" fmla="val 18667"/>
            </a:avLst>
          </a:prstGeom>
          <a:solidFill>
            <a:srgbClr val="003180"/>
          </a:solidFill>
          <a:ln w="7620">
            <a:solidFill>
              <a:srgbClr val="194A99"/>
            </a:solidFill>
            <a:prstDash val="solid"/>
          </a:ln>
        </p:spPr>
      </p:sp>
      <p:sp>
        <p:nvSpPr>
          <p:cNvPr id="15" name="Text 11"/>
          <p:cNvSpPr/>
          <p:nvPr/>
        </p:nvSpPr>
        <p:spPr>
          <a:xfrm>
            <a:off x="6352342" y="5821799"/>
            <a:ext cx="172045" cy="30872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431"/>
              </a:lnSpc>
              <a:buNone/>
            </a:pPr>
            <a:r>
              <a:rPr lang="en-US" sz="2431" dirty="0">
                <a:solidFill>
                  <a:srgbClr val="E2E6E9"/>
                </a:solidFill>
                <a:latin typeface="Asar" pitchFamily="34" charset="0"/>
                <a:ea typeface="Asar" pitchFamily="34" charset="-122"/>
                <a:cs typeface="Asar" pitchFamily="34" charset="-120"/>
              </a:rPr>
              <a:t>3</a:t>
            </a:r>
            <a:endParaRPr lang="en-US" sz="2431" dirty="0"/>
          </a:p>
        </p:txBody>
      </p:sp>
      <p:sp>
        <p:nvSpPr>
          <p:cNvPr id="16" name="Text 12"/>
          <p:cNvSpPr/>
          <p:nvPr/>
        </p:nvSpPr>
        <p:spPr>
          <a:xfrm>
            <a:off x="6875740" y="5744647"/>
            <a:ext cx="2573060" cy="32158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33"/>
              </a:lnSpc>
              <a:buNone/>
            </a:pPr>
            <a:r>
              <a:rPr lang="en-US" sz="2026" dirty="0">
                <a:solidFill>
                  <a:srgbClr val="E2E6E9"/>
                </a:solidFill>
                <a:latin typeface="Asar" pitchFamily="34" charset="0"/>
                <a:ea typeface="Asar" pitchFamily="34" charset="-122"/>
                <a:cs typeface="Asar" pitchFamily="34" charset="-120"/>
              </a:rPr>
              <a:t>Rigidity and Gridlock</a:t>
            </a:r>
            <a:endParaRPr lang="en-US" sz="2026" dirty="0"/>
          </a:p>
        </p:txBody>
      </p:sp>
      <p:sp>
        <p:nvSpPr>
          <p:cNvPr id="17" name="Text 13"/>
          <p:cNvSpPr/>
          <p:nvPr/>
        </p:nvSpPr>
        <p:spPr>
          <a:xfrm>
            <a:off x="6875740" y="6189702"/>
            <a:ext cx="7034213" cy="65865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93"/>
              </a:lnSpc>
              <a:buNone/>
            </a:pPr>
            <a:r>
              <a:rPr lang="en-US" sz="1621" dirty="0">
                <a:solidFill>
                  <a:srgbClr val="E2E6E9"/>
                </a:solidFill>
                <a:latin typeface="Asar" pitchFamily="34" charset="0"/>
                <a:ea typeface="Asar" pitchFamily="34" charset="-122"/>
                <a:cs typeface="Asar" pitchFamily="34" charset="-120"/>
              </a:rPr>
              <a:t>The emphasis on rules and procedures can lead to a lack of flexibility and an inability to adapt to changing circumstances, resulting in political gridlock.</a:t>
            </a:r>
            <a:endParaRPr lang="en-US" sz="1621" dirty="0"/>
          </a:p>
        </p:txBody>
      </p:sp>
      <p:pic>
        <p:nvPicPr>
          <p:cNvPr id="18" name="Image 2" descr="preencoded.png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9151A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28293" y="775216"/>
            <a:ext cx="7083862" cy="5609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417"/>
              </a:lnSpc>
              <a:buNone/>
            </a:pPr>
            <a:r>
              <a:rPr lang="en-US" sz="3534" dirty="0">
                <a:solidFill>
                  <a:srgbClr val="F5F0F0"/>
                </a:solidFill>
                <a:latin typeface="Asar" pitchFamily="34" charset="0"/>
                <a:ea typeface="Asar" pitchFamily="34" charset="-122"/>
                <a:cs typeface="Asar" pitchFamily="34" charset="-120"/>
              </a:rPr>
              <a:t>Concerns about Political Participation</a:t>
            </a:r>
            <a:endParaRPr lang="en-US" sz="3534" dirty="0"/>
          </a:p>
        </p:txBody>
      </p:sp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293" y="1605320"/>
            <a:ext cx="448747" cy="448747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628293" y="2233493"/>
            <a:ext cx="2243852" cy="28051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209"/>
              </a:lnSpc>
              <a:buNone/>
            </a:pPr>
            <a:r>
              <a:rPr lang="en-US" sz="1767" dirty="0">
                <a:solidFill>
                  <a:srgbClr val="E2E6E9"/>
                </a:solidFill>
                <a:latin typeface="Asar" pitchFamily="34" charset="0"/>
                <a:ea typeface="Asar" pitchFamily="34" charset="-122"/>
                <a:cs typeface="Asar" pitchFamily="34" charset="-120"/>
              </a:rPr>
              <a:t>Low Voter Turnout</a:t>
            </a:r>
            <a:endParaRPr lang="en-US" sz="1767" dirty="0"/>
          </a:p>
        </p:txBody>
      </p:sp>
      <p:sp>
        <p:nvSpPr>
          <p:cNvPr id="8" name="Text 3"/>
          <p:cNvSpPr/>
          <p:nvPr/>
        </p:nvSpPr>
        <p:spPr>
          <a:xfrm>
            <a:off x="628293" y="2621637"/>
            <a:ext cx="7887414" cy="57435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262"/>
              </a:lnSpc>
              <a:buNone/>
            </a:pPr>
            <a:r>
              <a:rPr lang="en-US" sz="1413" dirty="0">
                <a:solidFill>
                  <a:srgbClr val="E2E6E9"/>
                </a:solidFill>
                <a:latin typeface="Asar" pitchFamily="34" charset="0"/>
                <a:ea typeface="Asar" pitchFamily="34" charset="-122"/>
                <a:cs typeface="Asar" pitchFamily="34" charset="-120"/>
              </a:rPr>
              <a:t>Declining voter participation can undermine the legitimacy of procedural democracy and the representation of diverse interests.</a:t>
            </a:r>
            <a:endParaRPr lang="en-US" sz="1413" dirty="0"/>
          </a:p>
        </p:txBody>
      </p:sp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293" y="3734514"/>
            <a:ext cx="448747" cy="448747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628293" y="4362688"/>
            <a:ext cx="2243852" cy="28051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209"/>
              </a:lnSpc>
              <a:buNone/>
            </a:pPr>
            <a:r>
              <a:rPr lang="en-US" sz="1767" dirty="0">
                <a:solidFill>
                  <a:srgbClr val="E2E6E9"/>
                </a:solidFill>
                <a:latin typeface="Asar" pitchFamily="34" charset="0"/>
                <a:ea typeface="Asar" pitchFamily="34" charset="-122"/>
                <a:cs typeface="Asar" pitchFamily="34" charset="-120"/>
              </a:rPr>
              <a:t>Uneven Influence</a:t>
            </a:r>
            <a:endParaRPr lang="en-US" sz="1767" dirty="0"/>
          </a:p>
        </p:txBody>
      </p:sp>
      <p:sp>
        <p:nvSpPr>
          <p:cNvPr id="11" name="Text 5"/>
          <p:cNvSpPr/>
          <p:nvPr/>
        </p:nvSpPr>
        <p:spPr>
          <a:xfrm>
            <a:off x="628293" y="4750832"/>
            <a:ext cx="7887414" cy="57435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262"/>
              </a:lnSpc>
              <a:buNone/>
            </a:pPr>
            <a:r>
              <a:rPr lang="en-US" sz="1413" dirty="0">
                <a:solidFill>
                  <a:srgbClr val="E2E6E9"/>
                </a:solidFill>
                <a:latin typeface="Asar" pitchFamily="34" charset="0"/>
                <a:ea typeface="Asar" pitchFamily="34" charset="-122"/>
                <a:cs typeface="Asar" pitchFamily="34" charset="-120"/>
              </a:rPr>
              <a:t>Certain groups, such as the wealthy and well-connected, may have a disproportionate influence on the political process.</a:t>
            </a:r>
            <a:endParaRPr lang="en-US" sz="1413" dirty="0"/>
          </a:p>
        </p:txBody>
      </p:sp>
      <p:pic>
        <p:nvPicPr>
          <p:cNvPr id="12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293" y="5863709"/>
            <a:ext cx="448747" cy="448747"/>
          </a:xfrm>
          <a:prstGeom prst="rect">
            <a:avLst/>
          </a:prstGeom>
        </p:spPr>
      </p:pic>
      <p:sp>
        <p:nvSpPr>
          <p:cNvPr id="13" name="Text 6"/>
          <p:cNvSpPr/>
          <p:nvPr/>
        </p:nvSpPr>
        <p:spPr>
          <a:xfrm>
            <a:off x="628293" y="6491883"/>
            <a:ext cx="2243852" cy="28051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209"/>
              </a:lnSpc>
              <a:buNone/>
            </a:pPr>
            <a:r>
              <a:rPr lang="en-US" sz="1767" dirty="0">
                <a:solidFill>
                  <a:srgbClr val="E2E6E9"/>
                </a:solidFill>
                <a:latin typeface="Asar" pitchFamily="34" charset="0"/>
                <a:ea typeface="Asar" pitchFamily="34" charset="-122"/>
                <a:cs typeface="Asar" pitchFamily="34" charset="-120"/>
              </a:rPr>
              <a:t>Citizen Disengagement</a:t>
            </a:r>
            <a:endParaRPr lang="en-US" sz="1767" dirty="0"/>
          </a:p>
        </p:txBody>
      </p:sp>
      <p:sp>
        <p:nvSpPr>
          <p:cNvPr id="14" name="Text 7"/>
          <p:cNvSpPr/>
          <p:nvPr/>
        </p:nvSpPr>
        <p:spPr>
          <a:xfrm>
            <a:off x="628293" y="6880027"/>
            <a:ext cx="7887414" cy="57435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262"/>
              </a:lnSpc>
              <a:buNone/>
            </a:pPr>
            <a:r>
              <a:rPr lang="en-US" sz="1413" dirty="0">
                <a:solidFill>
                  <a:srgbClr val="E2E6E9"/>
                </a:solidFill>
                <a:latin typeface="Asar" pitchFamily="34" charset="0"/>
                <a:ea typeface="Asar" pitchFamily="34" charset="-122"/>
                <a:cs typeface="Asar" pitchFamily="34" charset="-120"/>
              </a:rPr>
              <a:t>Apathy and disillusionment with the political system can lead to a lack of civic engagement and trust in democratic institutions.</a:t>
            </a:r>
            <a:endParaRPr lang="en-US" sz="1413" dirty="0"/>
          </a:p>
        </p:txBody>
      </p:sp>
      <p:pic>
        <p:nvPicPr>
          <p:cNvPr id="15" name="Image 5" descr="preencoded.png">
            <a:hlinkClick r:id="rId8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9151A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173867" y="1479947"/>
            <a:ext cx="7769066" cy="12277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834"/>
              </a:lnSpc>
              <a:buNone/>
            </a:pPr>
            <a:r>
              <a:rPr lang="en-US" sz="3867" dirty="0">
                <a:solidFill>
                  <a:srgbClr val="F5F0F0"/>
                </a:solidFill>
                <a:latin typeface="Asar" pitchFamily="34" charset="0"/>
                <a:ea typeface="Asar" pitchFamily="34" charset="-122"/>
                <a:cs typeface="Asar" pitchFamily="34" charset="-120"/>
              </a:rPr>
              <a:t>Challenges of Representation and Accountability</a:t>
            </a:r>
            <a:endParaRPr lang="en-US" sz="3867" dirty="0"/>
          </a:p>
        </p:txBody>
      </p:sp>
      <p:sp>
        <p:nvSpPr>
          <p:cNvPr id="6" name="Shape 2"/>
          <p:cNvSpPr/>
          <p:nvPr/>
        </p:nvSpPr>
        <p:spPr>
          <a:xfrm>
            <a:off x="6173867" y="3002280"/>
            <a:ext cx="3786426" cy="2089785"/>
          </a:xfrm>
          <a:prstGeom prst="roundRect">
            <a:avLst>
              <a:gd name="adj" fmla="val 3948"/>
            </a:avLst>
          </a:prstGeom>
          <a:solidFill>
            <a:srgbClr val="003180"/>
          </a:solidFill>
          <a:ln w="7620">
            <a:solidFill>
              <a:srgbClr val="194A99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6377821" y="3206234"/>
            <a:ext cx="2525792" cy="30682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17"/>
              </a:lnSpc>
              <a:buNone/>
            </a:pPr>
            <a:r>
              <a:rPr lang="en-US" sz="1934" dirty="0">
                <a:solidFill>
                  <a:srgbClr val="E2E6E9"/>
                </a:solidFill>
                <a:latin typeface="Asar" pitchFamily="34" charset="0"/>
                <a:ea typeface="Asar" pitchFamily="34" charset="-122"/>
                <a:cs typeface="Asar" pitchFamily="34" charset="-120"/>
              </a:rPr>
              <a:t>Effective Representation</a:t>
            </a:r>
            <a:endParaRPr lang="en-US" sz="1934" dirty="0"/>
          </a:p>
        </p:txBody>
      </p:sp>
      <p:sp>
        <p:nvSpPr>
          <p:cNvPr id="8" name="Text 4"/>
          <p:cNvSpPr/>
          <p:nvPr/>
        </p:nvSpPr>
        <p:spPr>
          <a:xfrm>
            <a:off x="6377821" y="3630811"/>
            <a:ext cx="3378518" cy="12573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75"/>
              </a:lnSpc>
              <a:buNone/>
            </a:pPr>
            <a:r>
              <a:rPr lang="en-US" sz="1547" dirty="0">
                <a:solidFill>
                  <a:srgbClr val="E2E6E9"/>
                </a:solidFill>
                <a:latin typeface="Asar" pitchFamily="34" charset="0"/>
                <a:ea typeface="Asar" pitchFamily="34" charset="-122"/>
                <a:cs typeface="Asar" pitchFamily="34" charset="-120"/>
              </a:rPr>
              <a:t>Ensuring that elected representatives accurately reflect the diverse interests and needs of their constituents can be a significant challenge.</a:t>
            </a:r>
            <a:endParaRPr lang="en-US" sz="1547" dirty="0"/>
          </a:p>
        </p:txBody>
      </p:sp>
      <p:sp>
        <p:nvSpPr>
          <p:cNvPr id="9" name="Shape 5"/>
          <p:cNvSpPr/>
          <p:nvPr/>
        </p:nvSpPr>
        <p:spPr>
          <a:xfrm>
            <a:off x="10156627" y="3002280"/>
            <a:ext cx="3786426" cy="2089785"/>
          </a:xfrm>
          <a:prstGeom prst="roundRect">
            <a:avLst>
              <a:gd name="adj" fmla="val 3948"/>
            </a:avLst>
          </a:prstGeom>
          <a:solidFill>
            <a:srgbClr val="003180"/>
          </a:solidFill>
          <a:ln w="7620">
            <a:solidFill>
              <a:srgbClr val="194A99"/>
            </a:solidFill>
            <a:prstDash val="solid"/>
          </a:ln>
        </p:spPr>
      </p:sp>
      <p:sp>
        <p:nvSpPr>
          <p:cNvPr id="10" name="Text 6"/>
          <p:cNvSpPr/>
          <p:nvPr/>
        </p:nvSpPr>
        <p:spPr>
          <a:xfrm>
            <a:off x="10360581" y="3206234"/>
            <a:ext cx="2910840" cy="30682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17"/>
              </a:lnSpc>
              <a:buNone/>
            </a:pPr>
            <a:r>
              <a:rPr lang="en-US" sz="1934" dirty="0">
                <a:solidFill>
                  <a:srgbClr val="E2E6E9"/>
                </a:solidFill>
                <a:latin typeface="Asar" pitchFamily="34" charset="0"/>
                <a:ea typeface="Asar" pitchFamily="34" charset="-122"/>
                <a:cs typeface="Asar" pitchFamily="34" charset="-120"/>
              </a:rPr>
              <a:t>Transparency and Oversight</a:t>
            </a:r>
            <a:endParaRPr lang="en-US" sz="1934" dirty="0"/>
          </a:p>
        </p:txBody>
      </p:sp>
      <p:sp>
        <p:nvSpPr>
          <p:cNvPr id="11" name="Text 7"/>
          <p:cNvSpPr/>
          <p:nvPr/>
        </p:nvSpPr>
        <p:spPr>
          <a:xfrm>
            <a:off x="10360581" y="3630811"/>
            <a:ext cx="3378518" cy="12573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75"/>
              </a:lnSpc>
              <a:buNone/>
            </a:pPr>
            <a:r>
              <a:rPr lang="en-US" sz="1547" dirty="0">
                <a:solidFill>
                  <a:srgbClr val="E2E6E9"/>
                </a:solidFill>
                <a:latin typeface="Asar" pitchFamily="34" charset="0"/>
                <a:ea typeface="Asar" pitchFamily="34" charset="-122"/>
                <a:cs typeface="Asar" pitchFamily="34" charset="-120"/>
              </a:rPr>
              <a:t>Maintaining transparency and robust systems of checks and balances to hold leaders accountable is crucial for procedural democracy.</a:t>
            </a:r>
            <a:endParaRPr lang="en-US" sz="1547" dirty="0"/>
          </a:p>
        </p:txBody>
      </p:sp>
      <p:sp>
        <p:nvSpPr>
          <p:cNvPr id="12" name="Shape 8"/>
          <p:cNvSpPr/>
          <p:nvPr/>
        </p:nvSpPr>
        <p:spPr>
          <a:xfrm>
            <a:off x="6173867" y="5288399"/>
            <a:ext cx="7769066" cy="1461135"/>
          </a:xfrm>
          <a:prstGeom prst="roundRect">
            <a:avLst>
              <a:gd name="adj" fmla="val 5647"/>
            </a:avLst>
          </a:prstGeom>
          <a:solidFill>
            <a:srgbClr val="003180"/>
          </a:solidFill>
          <a:ln w="7620">
            <a:solidFill>
              <a:srgbClr val="194A99"/>
            </a:solidFill>
            <a:prstDash val="solid"/>
          </a:ln>
        </p:spPr>
      </p:sp>
      <p:sp>
        <p:nvSpPr>
          <p:cNvPr id="13" name="Text 9"/>
          <p:cNvSpPr/>
          <p:nvPr/>
        </p:nvSpPr>
        <p:spPr>
          <a:xfrm>
            <a:off x="6377821" y="5492353"/>
            <a:ext cx="2455545" cy="30682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17"/>
              </a:lnSpc>
              <a:buNone/>
            </a:pPr>
            <a:r>
              <a:rPr lang="en-US" sz="1934" dirty="0">
                <a:solidFill>
                  <a:srgbClr val="E2E6E9"/>
                </a:solidFill>
                <a:latin typeface="Asar" pitchFamily="34" charset="0"/>
                <a:ea typeface="Asar" pitchFamily="34" charset="-122"/>
                <a:cs typeface="Asar" pitchFamily="34" charset="-120"/>
              </a:rPr>
              <a:t>Balancing Interests</a:t>
            </a:r>
            <a:endParaRPr lang="en-US" sz="1934" dirty="0"/>
          </a:p>
        </p:txBody>
      </p:sp>
      <p:sp>
        <p:nvSpPr>
          <p:cNvPr id="14" name="Text 10"/>
          <p:cNvSpPr/>
          <p:nvPr/>
        </p:nvSpPr>
        <p:spPr>
          <a:xfrm>
            <a:off x="6377821" y="5916930"/>
            <a:ext cx="7361158" cy="62865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75"/>
              </a:lnSpc>
              <a:buNone/>
            </a:pPr>
            <a:r>
              <a:rPr lang="en-US" sz="1547" dirty="0">
                <a:solidFill>
                  <a:srgbClr val="E2E6E9"/>
                </a:solidFill>
                <a:latin typeface="Asar" pitchFamily="34" charset="0"/>
                <a:ea typeface="Asar" pitchFamily="34" charset="-122"/>
                <a:cs typeface="Asar" pitchFamily="34" charset="-120"/>
              </a:rPr>
              <a:t>Procedural democracy must strike a balance between protecting individual rights and addressing the needs of the broader community.</a:t>
            </a:r>
            <a:endParaRPr lang="en-US" sz="1547" dirty="0"/>
          </a:p>
        </p:txBody>
      </p:sp>
      <p:pic>
        <p:nvPicPr>
          <p:cNvPr id="15" name="Image 2" descr="preencoded.png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9151A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19125" y="1221819"/>
            <a:ext cx="7905750" cy="110537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353"/>
              </a:lnSpc>
              <a:buNone/>
            </a:pPr>
            <a:r>
              <a:rPr lang="en-US" sz="3482" dirty="0">
                <a:solidFill>
                  <a:srgbClr val="F5F0F0"/>
                </a:solidFill>
                <a:latin typeface="Asar" pitchFamily="34" charset="0"/>
                <a:ea typeface="Asar" pitchFamily="34" charset="-122"/>
                <a:cs typeface="Asar" pitchFamily="34" charset="-120"/>
              </a:rPr>
              <a:t>Debates around the Limits of Procedural Democracy</a:t>
            </a:r>
            <a:endParaRPr lang="en-US" sz="3482" dirty="0"/>
          </a:p>
        </p:txBody>
      </p:sp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125" y="2592467"/>
            <a:ext cx="884396" cy="1415058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1768793" y="2769275"/>
            <a:ext cx="2211110" cy="27634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76"/>
              </a:lnSpc>
              <a:buNone/>
            </a:pPr>
            <a:r>
              <a:rPr lang="en-US" sz="1741" dirty="0">
                <a:solidFill>
                  <a:srgbClr val="E2E6E9"/>
                </a:solidFill>
                <a:latin typeface="Asar" pitchFamily="34" charset="0"/>
                <a:ea typeface="Asar" pitchFamily="34" charset="-122"/>
                <a:cs typeface="Asar" pitchFamily="34" charset="-120"/>
              </a:rPr>
              <a:t>Majoritarianism</a:t>
            </a:r>
            <a:endParaRPr lang="en-US" sz="1741" dirty="0"/>
          </a:p>
        </p:txBody>
      </p:sp>
      <p:sp>
        <p:nvSpPr>
          <p:cNvPr id="8" name="Text 3"/>
          <p:cNvSpPr/>
          <p:nvPr/>
        </p:nvSpPr>
        <p:spPr>
          <a:xfrm>
            <a:off x="1768793" y="3151703"/>
            <a:ext cx="6756082" cy="56602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229"/>
              </a:lnSpc>
              <a:buNone/>
            </a:pPr>
            <a:r>
              <a:rPr lang="en-US" sz="1393" dirty="0">
                <a:solidFill>
                  <a:srgbClr val="E2E6E9"/>
                </a:solidFill>
                <a:latin typeface="Asar" pitchFamily="34" charset="0"/>
                <a:ea typeface="Asar" pitchFamily="34" charset="-122"/>
                <a:cs typeface="Asar" pitchFamily="34" charset="-120"/>
              </a:rPr>
              <a:t>Concerns that procedural democracy can lead to the tyranny of the majority, where the will of the majority can override the rights and interests of minority groups.</a:t>
            </a:r>
            <a:endParaRPr lang="en-US" sz="1393" dirty="0"/>
          </a:p>
        </p:txBody>
      </p:sp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125" y="4007525"/>
            <a:ext cx="884396" cy="1585079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1768793" y="4184332"/>
            <a:ext cx="2211110" cy="27634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76"/>
              </a:lnSpc>
              <a:buNone/>
            </a:pPr>
            <a:r>
              <a:rPr lang="en-US" sz="1741" dirty="0">
                <a:solidFill>
                  <a:srgbClr val="E2E6E9"/>
                </a:solidFill>
                <a:latin typeface="Asar" pitchFamily="34" charset="0"/>
                <a:ea typeface="Asar" pitchFamily="34" charset="-122"/>
                <a:cs typeface="Asar" pitchFamily="34" charset="-120"/>
              </a:rPr>
              <a:t>Technocracy</a:t>
            </a:r>
            <a:endParaRPr lang="en-US" sz="1741" dirty="0"/>
          </a:p>
        </p:txBody>
      </p:sp>
      <p:sp>
        <p:nvSpPr>
          <p:cNvPr id="11" name="Text 5"/>
          <p:cNvSpPr/>
          <p:nvPr/>
        </p:nvSpPr>
        <p:spPr>
          <a:xfrm>
            <a:off x="1768793" y="4566761"/>
            <a:ext cx="6756082" cy="84903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229"/>
              </a:lnSpc>
              <a:buNone/>
            </a:pPr>
            <a:r>
              <a:rPr lang="en-US" sz="1393" dirty="0">
                <a:solidFill>
                  <a:srgbClr val="E2E6E9"/>
                </a:solidFill>
                <a:latin typeface="Asar" pitchFamily="34" charset="0"/>
                <a:ea typeface="Asar" pitchFamily="34" charset="-122"/>
                <a:cs typeface="Asar" pitchFamily="34" charset="-120"/>
              </a:rPr>
              <a:t>Debates on whether decision-making should be dominated by experts and technocrats rather than elected representatives, raising questions about the balance between expertise and democratic representation.</a:t>
            </a:r>
            <a:endParaRPr lang="en-US" sz="1393" dirty="0"/>
          </a:p>
        </p:txBody>
      </p:sp>
      <p:pic>
        <p:nvPicPr>
          <p:cNvPr id="12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125" y="5592604"/>
            <a:ext cx="884396" cy="1415058"/>
          </a:xfrm>
          <a:prstGeom prst="rect">
            <a:avLst/>
          </a:prstGeom>
        </p:spPr>
      </p:pic>
      <p:sp>
        <p:nvSpPr>
          <p:cNvPr id="13" name="Text 6"/>
          <p:cNvSpPr/>
          <p:nvPr/>
        </p:nvSpPr>
        <p:spPr>
          <a:xfrm>
            <a:off x="1768793" y="5769412"/>
            <a:ext cx="2211110" cy="27634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76"/>
              </a:lnSpc>
              <a:buNone/>
            </a:pPr>
            <a:r>
              <a:rPr lang="en-US" sz="1741" dirty="0">
                <a:solidFill>
                  <a:srgbClr val="E2E6E9"/>
                </a:solidFill>
                <a:latin typeface="Asar" pitchFamily="34" charset="0"/>
                <a:ea typeface="Asar" pitchFamily="34" charset="-122"/>
                <a:cs typeface="Asar" pitchFamily="34" charset="-120"/>
              </a:rPr>
              <a:t>Populism</a:t>
            </a:r>
            <a:endParaRPr lang="en-US" sz="1741" dirty="0"/>
          </a:p>
        </p:txBody>
      </p:sp>
      <p:sp>
        <p:nvSpPr>
          <p:cNvPr id="14" name="Text 7"/>
          <p:cNvSpPr/>
          <p:nvPr/>
        </p:nvSpPr>
        <p:spPr>
          <a:xfrm>
            <a:off x="1768793" y="6151840"/>
            <a:ext cx="6756082" cy="56602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229"/>
              </a:lnSpc>
              <a:buNone/>
            </a:pPr>
            <a:r>
              <a:rPr lang="en-US" sz="1393" dirty="0">
                <a:solidFill>
                  <a:srgbClr val="E2E6E9"/>
                </a:solidFill>
                <a:latin typeface="Asar" pitchFamily="34" charset="0"/>
                <a:ea typeface="Asar" pitchFamily="34" charset="-122"/>
                <a:cs typeface="Asar" pitchFamily="34" charset="-120"/>
              </a:rPr>
              <a:t>Tensions between the emphasis on established procedures and the demands of populist movements that seek to challenge the status quo and give more direct voice to the people.</a:t>
            </a:r>
            <a:endParaRPr lang="en-US" sz="1393" dirty="0"/>
          </a:p>
        </p:txBody>
      </p:sp>
      <p:pic>
        <p:nvPicPr>
          <p:cNvPr id="15" name="Image 5" descr="preencoded.png">
            <a:hlinkClick r:id="rId8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9151A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2418159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500664" y="3105150"/>
            <a:ext cx="7707749" cy="60448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760"/>
              </a:lnSpc>
              <a:buNone/>
            </a:pPr>
            <a:r>
              <a:rPr lang="en-US" sz="3808" dirty="0">
                <a:solidFill>
                  <a:srgbClr val="F5F0F0"/>
                </a:solidFill>
                <a:latin typeface="Asar" pitchFamily="34" charset="0"/>
                <a:ea typeface="Asar" pitchFamily="34" charset="-122"/>
                <a:cs typeface="Asar" pitchFamily="34" charset="-120"/>
              </a:rPr>
              <a:t>Conclusion and Future Considerations</a:t>
            </a:r>
            <a:endParaRPr lang="en-US" sz="3808" dirty="0"/>
          </a:p>
        </p:txBody>
      </p:sp>
      <p:sp>
        <p:nvSpPr>
          <p:cNvPr id="6" name="Shape 2"/>
          <p:cNvSpPr/>
          <p:nvPr/>
        </p:nvSpPr>
        <p:spPr>
          <a:xfrm>
            <a:off x="1500664" y="3999786"/>
            <a:ext cx="11629073" cy="3542824"/>
          </a:xfrm>
          <a:prstGeom prst="roundRect">
            <a:avLst>
              <a:gd name="adj" fmla="val 2293"/>
            </a:avLst>
          </a:prstGeom>
          <a:noFill/>
          <a:ln w="7620">
            <a:solidFill>
              <a:srgbClr val="FFFFFF">
                <a:alpha val="24000"/>
              </a:srgbClr>
            </a:solidFill>
            <a:prstDash val="solid"/>
          </a:ln>
        </p:spPr>
      </p:sp>
      <p:sp>
        <p:nvSpPr>
          <p:cNvPr id="7" name="Shape 3"/>
          <p:cNvSpPr/>
          <p:nvPr/>
        </p:nvSpPr>
        <p:spPr>
          <a:xfrm>
            <a:off x="1508284" y="4007406"/>
            <a:ext cx="11613833" cy="1175861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8" name="Text 4"/>
          <p:cNvSpPr/>
          <p:nvPr/>
        </p:nvSpPr>
        <p:spPr>
          <a:xfrm>
            <a:off x="1701641" y="4130993"/>
            <a:ext cx="5416391" cy="3095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37"/>
              </a:lnSpc>
              <a:buNone/>
            </a:pPr>
            <a:r>
              <a:rPr lang="en-US" sz="1523" dirty="0">
                <a:solidFill>
                  <a:srgbClr val="E2E6E9"/>
                </a:solidFill>
                <a:latin typeface="Asar" pitchFamily="34" charset="0"/>
                <a:ea typeface="Asar" pitchFamily="34" charset="-122"/>
                <a:cs typeface="Asar" pitchFamily="34" charset="-120"/>
              </a:rPr>
              <a:t>Strengthening Institutions</a:t>
            </a:r>
            <a:endParaRPr lang="en-US" sz="1523" dirty="0"/>
          </a:p>
        </p:txBody>
      </p:sp>
      <p:sp>
        <p:nvSpPr>
          <p:cNvPr id="9" name="Text 5"/>
          <p:cNvSpPr/>
          <p:nvPr/>
        </p:nvSpPr>
        <p:spPr>
          <a:xfrm>
            <a:off x="7512367" y="4130993"/>
            <a:ext cx="5416391" cy="92868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37"/>
              </a:lnSpc>
              <a:buNone/>
            </a:pPr>
            <a:r>
              <a:rPr lang="en-US" sz="1523" dirty="0">
                <a:solidFill>
                  <a:srgbClr val="E2E6E9"/>
                </a:solidFill>
                <a:latin typeface="Asar" pitchFamily="34" charset="0"/>
                <a:ea typeface="Asar" pitchFamily="34" charset="-122"/>
                <a:cs typeface="Asar" pitchFamily="34" charset="-120"/>
              </a:rPr>
              <a:t>Ensuring the integrity and effectiveness of democratic institutions and processes is crucial for the long-term viability of procedural democracy.</a:t>
            </a:r>
            <a:endParaRPr lang="en-US" sz="1523" dirty="0"/>
          </a:p>
        </p:txBody>
      </p:sp>
      <p:sp>
        <p:nvSpPr>
          <p:cNvPr id="10" name="Shape 6"/>
          <p:cNvSpPr/>
          <p:nvPr/>
        </p:nvSpPr>
        <p:spPr>
          <a:xfrm>
            <a:off x="1508284" y="5183267"/>
            <a:ext cx="11613833" cy="1175861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1" name="Text 7"/>
          <p:cNvSpPr/>
          <p:nvPr/>
        </p:nvSpPr>
        <p:spPr>
          <a:xfrm>
            <a:off x="1701641" y="5306854"/>
            <a:ext cx="5416391" cy="3095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37"/>
              </a:lnSpc>
              <a:buNone/>
            </a:pPr>
            <a:r>
              <a:rPr lang="en-US" sz="1523" dirty="0">
                <a:solidFill>
                  <a:srgbClr val="E2E6E9"/>
                </a:solidFill>
                <a:latin typeface="Asar" pitchFamily="34" charset="0"/>
                <a:ea typeface="Asar" pitchFamily="34" charset="-122"/>
                <a:cs typeface="Asar" pitchFamily="34" charset="-120"/>
              </a:rPr>
              <a:t>Promoting Civic Engagement</a:t>
            </a:r>
            <a:endParaRPr lang="en-US" sz="1523" dirty="0"/>
          </a:p>
        </p:txBody>
      </p:sp>
      <p:sp>
        <p:nvSpPr>
          <p:cNvPr id="12" name="Text 8"/>
          <p:cNvSpPr/>
          <p:nvPr/>
        </p:nvSpPr>
        <p:spPr>
          <a:xfrm>
            <a:off x="7512367" y="5306854"/>
            <a:ext cx="5416391" cy="92868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37"/>
              </a:lnSpc>
              <a:buNone/>
            </a:pPr>
            <a:r>
              <a:rPr lang="en-US" sz="1523" dirty="0">
                <a:solidFill>
                  <a:srgbClr val="E2E6E9"/>
                </a:solidFill>
                <a:latin typeface="Asar" pitchFamily="34" charset="0"/>
                <a:ea typeface="Asar" pitchFamily="34" charset="-122"/>
                <a:cs typeface="Asar" pitchFamily="34" charset="-120"/>
              </a:rPr>
              <a:t>Fostering greater citizen participation and trust in the political system can help address concerns about representation and accountability.</a:t>
            </a:r>
            <a:endParaRPr lang="en-US" sz="1523" dirty="0"/>
          </a:p>
        </p:txBody>
      </p:sp>
      <p:sp>
        <p:nvSpPr>
          <p:cNvPr id="13" name="Shape 9"/>
          <p:cNvSpPr/>
          <p:nvPr/>
        </p:nvSpPr>
        <p:spPr>
          <a:xfrm>
            <a:off x="1508284" y="6359128"/>
            <a:ext cx="11613833" cy="1175861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4" name="Text 10"/>
          <p:cNvSpPr/>
          <p:nvPr/>
        </p:nvSpPr>
        <p:spPr>
          <a:xfrm>
            <a:off x="1701641" y="6482715"/>
            <a:ext cx="5416391" cy="3095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37"/>
              </a:lnSpc>
              <a:buNone/>
            </a:pPr>
            <a:r>
              <a:rPr lang="en-US" sz="1523" dirty="0">
                <a:solidFill>
                  <a:srgbClr val="E2E6E9"/>
                </a:solidFill>
                <a:latin typeface="Asar" pitchFamily="34" charset="0"/>
                <a:ea typeface="Asar" pitchFamily="34" charset="-122"/>
                <a:cs typeface="Asar" pitchFamily="34" charset="-120"/>
              </a:rPr>
              <a:t>Adapting to Change</a:t>
            </a:r>
            <a:endParaRPr lang="en-US" sz="1523" dirty="0"/>
          </a:p>
        </p:txBody>
      </p:sp>
      <p:sp>
        <p:nvSpPr>
          <p:cNvPr id="15" name="Text 11"/>
          <p:cNvSpPr/>
          <p:nvPr/>
        </p:nvSpPr>
        <p:spPr>
          <a:xfrm>
            <a:off x="7512367" y="6482715"/>
            <a:ext cx="5416391" cy="92868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37"/>
              </a:lnSpc>
              <a:buNone/>
            </a:pPr>
            <a:r>
              <a:rPr lang="en-US" sz="1523" dirty="0">
                <a:solidFill>
                  <a:srgbClr val="E2E6E9"/>
                </a:solidFill>
                <a:latin typeface="Asar" pitchFamily="34" charset="0"/>
                <a:ea typeface="Asar" pitchFamily="34" charset="-122"/>
                <a:cs typeface="Asar" pitchFamily="34" charset="-120"/>
              </a:rPr>
              <a:t>Procedural democracy must evolve to meet the challenges of a rapidly changing world, balancing the need for stability with the ability to respond to new circumstances.</a:t>
            </a:r>
            <a:endParaRPr lang="en-US" sz="1523" dirty="0"/>
          </a:p>
        </p:txBody>
      </p:sp>
      <p:pic>
        <p:nvPicPr>
          <p:cNvPr id="16" name="Image 2" descr="preencoded.png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653</Words>
  <Application>Microsoft Office PowerPoint</Application>
  <PresentationFormat>Custom</PresentationFormat>
  <Paragraphs>77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Algerian</vt:lpstr>
      <vt:lpstr>Arial</vt:lpstr>
      <vt:lpstr>Asar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Sunita Tarai</cp:lastModifiedBy>
  <cp:revision>4</cp:revision>
  <dcterms:created xsi:type="dcterms:W3CDTF">2024-08-21T17:45:04Z</dcterms:created>
  <dcterms:modified xsi:type="dcterms:W3CDTF">2024-08-22T16:48:06Z</dcterms:modified>
</cp:coreProperties>
</file>